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570B4-467E-EC4B-A81E-3923D7CE40CD}" v="14" dt="2023-03-16T17:22:45.004"/>
    <p1510:client id="{8244B832-BD1C-CD4D-AB8F-7A38D8227987}" v="40" dt="2023-03-16T02:14:25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9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59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5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4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9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77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25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8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5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igaweb.net/2019/12/come-utilizzare-ssh.html" TargetMode="External"/><Relationship Id="rId7" Type="http://schemas.openxmlformats.org/officeDocument/2006/relationships/hyperlink" Target="http://europeandissemination.eu/foxes-a-new-pathfinder-project-enabling-decarbonisation-for-iot-technologies/12057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security.stackexchange.com/questions/87325/if-the-public-key-cant-be-used-for-decrypting-something-encrypted-by-the-privat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iot-gets-a-new-wireless-technology-backed-by-intel-nokia-and-ericsson-nb-lt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whitepaper-heightening-security-iot-network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ity.stackexchange.com/questions/87325/if-the-public-key-cant-be-used-for-decrypting-something-encrypted-by-the-privat" TargetMode="External"/><Relationship Id="rId7" Type="http://schemas.openxmlformats.org/officeDocument/2006/relationships/hyperlink" Target="https://ssup2.github.io/theory_analysis/Digital_Signatur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security.stackexchange.com/questions/20922/digital-signature-and-verification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she.hawksey.info/2014/12/protecting-your-self-hosted-wordpress-from-threats-and-securing-with-httpsssl-for-free-with-cloudflare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pursuit.unimelb.edu.au/articles/the-key-to-unlocking-your-privac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ity.stackexchange.com/questions/12735/what-web-browsers-support-ocsp-stapling-are-the-privacy-and-performance-feature" TargetMode="External"/><Relationship Id="rId7" Type="http://schemas.openxmlformats.org/officeDocument/2006/relationships/hyperlink" Target="http://security.stackexchange.com/questions/87564/how-does-ssl-tls-pki-work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hyperledger-fabric.readthedocs.io/en/release-2.2/identity/identity.htm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hindawi.com/journals/jhe/2019/751603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BAE9D-2092-1B00-0678-675B284A3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097" y="590062"/>
            <a:ext cx="5528003" cy="2838938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Securing IoT Devices Utilizing Machine Learning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7BF45-0143-1BBE-5F3F-830037ECC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3505199"/>
            <a:ext cx="5141949" cy="119812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By: Jasmine Roberts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Bowie State University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CTEC402-001</a:t>
            </a:r>
          </a:p>
          <a:p>
            <a:r>
              <a:rPr lang="en-US" sz="1600" dirty="0">
                <a:solidFill>
                  <a:schemeClr val="bg1"/>
                </a:solidFill>
              </a:rPr>
              <a:t>Spring 2023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March 16,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1D284-1F3A-6E81-0F2A-FF858E9F6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3" r="37725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2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2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E27C4-21B6-4967-D491-7224D97E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anchor="b">
            <a:normAutofit/>
          </a:bodyPr>
          <a:lstStyle/>
          <a:p>
            <a:r>
              <a:rPr lang="en-US" sz="3800" dirty="0"/>
              <a:t>Method 7: </a:t>
            </a:r>
            <a:r>
              <a:rPr lang="en-US" sz="3800" u="sng" dirty="0"/>
              <a:t>ThingSpeak for IoT Projects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9F4E-66D3-F70C-F709-5B691B43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829330"/>
            <a:ext cx="6765588" cy="3344459"/>
          </a:xfrm>
        </p:spPr>
        <p:txBody>
          <a:bodyPr anchor="t">
            <a:normAutofit/>
          </a:bodyPr>
          <a:lstStyle/>
          <a:p>
            <a:r>
              <a:rPr lang="en-US" sz="1800" dirty="0">
                <a:ea typeface="Calibri" panose="020F0502020204030204" pitchFamily="34" charset="0"/>
              </a:rPr>
              <a:t>A </a:t>
            </a:r>
            <a:r>
              <a:rPr lang="en-US" sz="1800" dirty="0">
                <a:effectLst/>
                <a:ea typeface="Calibri" panose="020F0502020204030204" pitchFamily="34" charset="0"/>
              </a:rPr>
              <a:t>platform to connect IoT devices to its software and collect its data through the cloud</a:t>
            </a:r>
            <a:endParaRPr lang="en-US" sz="1800" dirty="0">
              <a:effectLst/>
            </a:endParaRPr>
          </a:p>
          <a:p>
            <a:r>
              <a:rPr lang="en-US" sz="1800" dirty="0">
                <a:ea typeface="Calibri" panose="020F0502020204030204" pitchFamily="34" charset="0"/>
              </a:rPr>
              <a:t>A</a:t>
            </a:r>
            <a:r>
              <a:rPr lang="en-US" sz="1800" dirty="0">
                <a:effectLst/>
                <a:ea typeface="Calibri" panose="020F0502020204030204" pitchFamily="34" charset="0"/>
              </a:rPr>
              <a:t>llows you to aggregate, visualize and analyze live data streams inside of the cloud</a:t>
            </a:r>
            <a:r>
              <a:rPr lang="en-US" sz="1800" dirty="0">
                <a:effectLst/>
              </a:rPr>
              <a:t> </a:t>
            </a:r>
            <a:endParaRPr lang="en-US" sz="1800" dirty="0"/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 </a:t>
            </a:r>
            <a:r>
              <a:rPr lang="en-US" sz="1800" dirty="0">
                <a:ea typeface="Calibri" panose="020F0502020204030204" pitchFamily="34" charset="0"/>
              </a:rPr>
              <a:t>C</a:t>
            </a:r>
            <a:r>
              <a:rPr lang="en-US" sz="1800" dirty="0">
                <a:effectLst/>
                <a:ea typeface="Calibri" panose="020F0502020204030204" pitchFamily="34" charset="0"/>
              </a:rPr>
              <a:t>an analzye your data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Can send data to ThingSpeak from your device and create live data that you can see </a:t>
            </a:r>
          </a:p>
          <a:p>
            <a:r>
              <a:rPr lang="en-US" sz="1800" dirty="0">
                <a:ea typeface="Calibri" panose="020F0502020204030204" pitchFamily="34" charset="0"/>
              </a:rPr>
              <a:t>This is a way </a:t>
            </a:r>
            <a:r>
              <a:rPr lang="en-US" sz="1800" dirty="0">
                <a:effectLst/>
                <a:ea typeface="Calibri" panose="020F0502020204030204" pitchFamily="34" charset="0"/>
              </a:rPr>
              <a:t>to be able to monitor your data to see if its secured or not secured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/>
              <a:t>Open-source free software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E5656-683D-4715-4435-5E06252CD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84" y="64067"/>
            <a:ext cx="4523816" cy="2544646"/>
          </a:xfrm>
          <a:prstGeom prst="rect">
            <a:avLst/>
          </a:prstGeom>
        </p:spPr>
      </p:pic>
      <p:sp>
        <p:nvSpPr>
          <p:cNvPr id="6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AD2AC7-E501-1CFA-8F4E-8F56F5A4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14" y="2709196"/>
            <a:ext cx="3909943" cy="1739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70401C-3B6C-0138-DDE7-DA79276E5E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74" y="4734574"/>
            <a:ext cx="3679983" cy="20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00632-343A-C9C1-10E0-41657000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495" y="-750367"/>
            <a:ext cx="6475705" cy="2344840"/>
          </a:xfrm>
        </p:spPr>
        <p:txBody>
          <a:bodyPr anchor="b">
            <a:normAutofit/>
          </a:bodyPr>
          <a:lstStyle/>
          <a:p>
            <a:r>
              <a:rPr lang="en-US" sz="5000" dirty="0"/>
              <a:t>Method 8: </a:t>
            </a:r>
            <a:r>
              <a:rPr lang="en-US" sz="5000" u="sng" dirty="0" err="1"/>
              <a:t>ThingsBoard</a:t>
            </a:r>
            <a:r>
              <a:rPr lang="en-US" sz="5000" u="sng" dirty="0"/>
              <a:t>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99177-61EF-A3A8-91F7-1DCE3000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4" y="534480"/>
            <a:ext cx="3558185" cy="1779091"/>
          </a:xfrm>
          <a:prstGeom prst="rect">
            <a:avLst/>
          </a:prstGeom>
        </p:spPr>
      </p:pic>
      <p:sp>
        <p:nvSpPr>
          <p:cNvPr id="5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51A401-6C24-FB98-4966-46083AFA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" y="3861363"/>
            <a:ext cx="4186181" cy="12785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775337-6C00-93D1-6FD3-3F1D4EA06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94" y="1638720"/>
            <a:ext cx="3526973" cy="220435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F29F74-A2D6-F17B-810A-D3C6EC95CC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34" y="4310441"/>
            <a:ext cx="3584731" cy="22404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6BB4-78ED-019F-9E8F-DDA2894F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952" y="1336341"/>
            <a:ext cx="3526973" cy="2809114"/>
          </a:xfrm>
        </p:spPr>
        <p:txBody>
          <a:bodyPr anchor="t">
            <a:noAutofit/>
          </a:bodyPr>
          <a:lstStyle/>
          <a:p>
            <a:r>
              <a:rPr lang="en-US" sz="1700" dirty="0">
                <a:ea typeface="Calibri" panose="020F0502020204030204" pitchFamily="34" charset="0"/>
              </a:rPr>
              <a:t>O</a:t>
            </a:r>
            <a:r>
              <a:rPr lang="en-US" sz="1700" dirty="0">
                <a:effectLst/>
                <a:ea typeface="Calibri" panose="020F0502020204030204" pitchFamily="34" charset="0"/>
              </a:rPr>
              <a:t>pen-source free platform</a:t>
            </a:r>
            <a:endParaRPr lang="en-US" sz="1700" dirty="0">
              <a:effectLst/>
            </a:endParaRP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Provides you to collect/visualize data from your IoT device and its assets.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 control your device remotely, and analzye incoming traffic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nables rapid development, management, and scaling of your IoT device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Includes HTTP to transfer information between its devices that is on the network.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uses two databases such as SQL and </a:t>
            </a:r>
            <a:r>
              <a:rPr lang="en-US" sz="17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NoSGL</a:t>
            </a:r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Inside of the “cloud” you can manage, process, analyze and update your data safely, remotely and in real time</a:t>
            </a: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5214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BC453-53D1-98C1-827E-C1D86F6A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686" y="381935"/>
            <a:ext cx="5000704" cy="2344840"/>
          </a:xfrm>
        </p:spPr>
        <p:txBody>
          <a:bodyPr anchor="b">
            <a:normAutofit/>
          </a:bodyPr>
          <a:lstStyle/>
          <a:p>
            <a:r>
              <a:rPr lang="en-US" sz="6600" u="sng"/>
              <a:t>Summary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E44BE0A-7825-C1D8-AD47-C40AAF6CB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322368"/>
            <a:ext cx="3208939" cy="1915336"/>
          </a:xfrm>
          <a:prstGeom prst="rect">
            <a:avLst/>
          </a:prstGeom>
        </p:spPr>
      </p:pic>
      <p:sp>
        <p:nvSpPr>
          <p:cNvPr id="5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286" y="832151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793" y="1115004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1425" y="1750472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D38018B2-4E04-D092-0738-987E49806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00" r="5203" b="1"/>
          <a:stretch/>
        </p:blipFill>
        <p:spPr>
          <a:xfrm>
            <a:off x="838200" y="2379494"/>
            <a:ext cx="3322197" cy="191533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EB64BE-D589-5C3B-DFB7-CA27D89A66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7756"/>
          <a:stretch/>
        </p:blipFill>
        <p:spPr>
          <a:xfrm>
            <a:off x="838200" y="4436620"/>
            <a:ext cx="3329830" cy="19197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91296-9249-C016-B7F4-3872DA766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876" y="2754138"/>
            <a:ext cx="6297516" cy="323052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In conclusion:</a:t>
            </a:r>
          </a:p>
          <a:p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here are many methodologies to help secure your IoT device and its data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Unfortunately, many users still won’t be influenced by the strong recommendation of enforcing security on their devices until an actual vulnerability happens to them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technology advances and as automation becomes the way of life there will be more unauthorized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 everyone is going to take initiative to protect their device</a:t>
            </a:r>
            <a:r>
              <a:rPr lang="en-US" sz="17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sz="17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It’s recommended to get secuirty because you will put yourself at risk just by not having any secuirty</a:t>
            </a:r>
          </a:p>
          <a:p>
            <a:endParaRPr lang="en-US" sz="11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6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1D9AD-D368-41C5-394F-C51ABA68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700" u="sng"/>
              <a:t>References</a:t>
            </a:r>
            <a:r>
              <a:rPr lang="en-US" sz="67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B04A03-DD0B-A7DF-BFAF-CD6E862C7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381935"/>
            <a:ext cx="4986955" cy="5974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152352" rIns="0" bIns="0" numCol="1" anchor="ctr" anchorCtr="0" compatLnSpc="1">
            <a:prstTxWarp prst="textNoShape">
              <a:avLst/>
            </a:prstTxWarp>
            <a:normAutofit fontScale="625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Works Cited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Documentation: What is </a:t>
            </a:r>
            <a:r>
              <a:rPr kumimoji="0" lang="en-US" altLang="en-US" sz="1800" b="0" i="1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ThingsBoard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(n.d.). Retrieved March 2023, from Things Board: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thingsboard.io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/docs/getting-started-guides/what-is-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thingsboard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Fruhlinger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J. (2020, May 29).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What is PKI? And how it secures just about everything online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CSO: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www.csoonline.com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/article/3400836/what-is-pki-and-how-it-secures-just-about-everything-online.html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Gillis, A. S. (n.d.).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Definition: Digital Signature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March 2023, from Tech Target: Secuirty: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www.techtarget.com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searchsecurity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/definition/digital-signature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IoT Devices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ARM: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www.arm.com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/glossary/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-devices#:~:text=IoT%20devices%20are%20pieces%20of,the%20internet%20or%20other%20networks.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KEYFACTOR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What is PKI and How Does it Work?: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www.keyfactor.com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/resources/what-is-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pki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Lukman, N. (2021, September 23).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Securing your IoT Product: SSL/TLS, DTLS, SASL, and DDS Explained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NexPCB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www.nexpcb.com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/blog/protocol-security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Mainflux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IoT Gateway and Device Management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Mainflux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Labs: Remote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Deivce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Management: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mainflux.com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-device-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management.html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Mainflux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From the Cloud to the Ground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IoT One: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www.iotone.com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/supplier/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mainflux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/v2361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Nalley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J. (n.d.). </a:t>
            </a:r>
            <a:r>
              <a:rPr kumimoji="0" lang="en-US" altLang="en-US" sz="1800" b="0" i="1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Excellarate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March 2023, from The Kaa IoT Platform Tutorial: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www.excellarate.com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/blogs/the-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kaa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-platform-tutorial/#:~:text=Kaa%20is%20a%20multi%2Dpurpose,in%20for%20a%20quick%20start.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Most Flexible IoT Platform For Your Business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KAA: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www.kaaiot.com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for IoT Projects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thingspeak.com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What is Cloud Secuirty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(n.d.). Retrieved March 2023, from BOX: https://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www.box.com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/resources/what-is-cloud-security#:~:text=Definition%20of%20cloud%20security,control%2C%20and%20data%20privacy%20protection.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36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C92AF-8B0F-5D5F-5F58-082E6D66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 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D9C79A-19CC-01FD-BAB8-1E2FD92D2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3" y="1973473"/>
            <a:ext cx="5221625" cy="2911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DA4F5-18CC-341B-A3E7-8A265DAD0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700" dirty="0">
                <a:ea typeface="Calibri" panose="020F0502020204030204" pitchFamily="34" charset="0"/>
              </a:rPr>
              <a:t>U</a:t>
            </a:r>
            <a:r>
              <a:rPr lang="en-US" sz="1700" dirty="0">
                <a:effectLst/>
                <a:ea typeface="Calibri" panose="020F0502020204030204" pitchFamily="34" charset="0"/>
              </a:rPr>
              <a:t>sers that use multiple IoT devices, results into difficulty of security</a:t>
            </a:r>
            <a:r>
              <a:rPr lang="en-US" sz="1700" dirty="0">
                <a:effectLst/>
              </a:rPr>
              <a:t> </a:t>
            </a:r>
            <a:endParaRPr lang="en-US" sz="1700" dirty="0"/>
          </a:p>
          <a:p>
            <a:r>
              <a:rPr lang="en-US" sz="1700" dirty="0"/>
              <a:t>As technology advances IoT devices/its data become more vulnerable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</a:rPr>
              <a:t>Without secuirty, your data will be seen and exposed</a:t>
            </a:r>
          </a:p>
          <a:p>
            <a:r>
              <a:rPr lang="en-US" sz="1700" dirty="0">
                <a:ea typeface="Calibri" panose="020F0502020204030204" pitchFamily="34" charset="0"/>
              </a:rPr>
              <a:t>IoT devices </a:t>
            </a:r>
            <a:r>
              <a:rPr lang="en-US" sz="1700" dirty="0">
                <a:effectLst/>
                <a:ea typeface="Calibri" panose="020F0502020204030204" pitchFamily="34" charset="0"/>
              </a:rPr>
              <a:t>consist of sensors, actuators, machines, etc.</a:t>
            </a:r>
          </a:p>
          <a:p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IoT devices is being used for daily responsibilities which puts </a:t>
            </a:r>
            <a:r>
              <a:rPr lang="en-US" sz="1700" dirty="0">
                <a:ea typeface="Calibri" panose="020F0502020204030204" pitchFamily="34" charset="0"/>
                <a:cs typeface="Times New Roman" panose="02020603050405020304" pitchFamily="18" charset="0"/>
              </a:rPr>
              <a:t>the data </a:t>
            </a:r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more at risk </a:t>
            </a:r>
          </a:p>
          <a:p>
            <a:endParaRPr lang="en-US" sz="1700" dirty="0"/>
          </a:p>
          <a:p>
            <a:endParaRPr lang="en-US" sz="1700" dirty="0">
              <a:effectLst/>
              <a:ea typeface="Calibri" panose="020F0502020204030204" pitchFamily="34" charset="0"/>
            </a:endParaRPr>
          </a:p>
        </p:txBody>
      </p:sp>
      <p:cxnSp>
        <p:nvCxnSpPr>
          <p:cNvPr id="31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83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52FCD91-C3CF-EC47-959B-1B2E8CD0A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30" r="3102" b="-1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C48F4-DB72-EF42-223B-67794DAC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Methodologies: Securing IoT devices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09BA2-B006-0DE4-5CCC-01CB58D5F7E0}"/>
              </a:ext>
            </a:extLst>
          </p:cNvPr>
          <p:cNvSpPr txBox="1"/>
          <p:nvPr/>
        </p:nvSpPr>
        <p:spPr>
          <a:xfrm>
            <a:off x="9777557" y="6649068"/>
            <a:ext cx="24144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electronics-lab.com/whitepaper-heightening-security-iot-network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EB3AF-36F8-8A02-1732-F9C6707C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744064" cy="2344840"/>
          </a:xfrm>
        </p:spPr>
        <p:txBody>
          <a:bodyPr anchor="b">
            <a:normAutofit/>
          </a:bodyPr>
          <a:lstStyle/>
          <a:p>
            <a:pPr marL="0" marR="0">
              <a:spcBef>
                <a:spcPts val="200"/>
              </a:spcBef>
              <a:spcAft>
                <a:spcPts val="0"/>
              </a:spcAft>
            </a:pPr>
            <a:r>
              <a:rPr lang="en-US" sz="3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Method 1: </a:t>
            </a:r>
            <a:r>
              <a:rPr lang="en-US" sz="38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Digital Signature Algorithm</a:t>
            </a:r>
            <a:r>
              <a:rPr lang="en-US" sz="3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(Article: Digital Signature by Alexander S. Gillis)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1450" y="122968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230" y="145898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5910" y="1974124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C6CF0BC-0E07-1790-FB8D-FC0A11C5B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7039" y="92166"/>
            <a:ext cx="3948858" cy="214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84A8-43F9-3D32-063D-1CD7F8BC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744065" cy="2888627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6800" dirty="0">
                <a:ea typeface="Calibri" panose="020F0502020204030204" pitchFamily="34" charset="0"/>
              </a:rPr>
              <a:t>C</a:t>
            </a:r>
            <a:r>
              <a:rPr lang="en-US" sz="6800" dirty="0">
                <a:effectLst/>
                <a:ea typeface="Calibri" panose="020F0502020204030204" pitchFamily="34" charset="0"/>
              </a:rPr>
              <a:t>onsist of validation of authenticity and integrity </a:t>
            </a:r>
          </a:p>
          <a:p>
            <a:r>
              <a:rPr lang="en-US" sz="6800" dirty="0">
                <a:ea typeface="Calibri" panose="020F0502020204030204" pitchFamily="34" charset="0"/>
              </a:rPr>
              <a:t>Is used </a:t>
            </a:r>
            <a:r>
              <a:rPr lang="en-US" sz="6800" dirty="0">
                <a:effectLst/>
                <a:ea typeface="Calibri" panose="020F0502020204030204" pitchFamily="34" charset="0"/>
              </a:rPr>
              <a:t>to provide proof of authentic data integrity and nonrepudiation of communications and transactions</a:t>
            </a:r>
          </a:p>
          <a:p>
            <a:r>
              <a:rPr lang="en-US" sz="6800" dirty="0">
                <a:effectLst/>
                <a:ea typeface="Calibri" panose="020F0502020204030204" pitchFamily="34" charset="0"/>
              </a:rPr>
              <a:t>The public key cryptography is a way of encryption</a:t>
            </a:r>
          </a:p>
          <a:p>
            <a:r>
              <a:rPr lang="en-US" sz="6800" dirty="0">
                <a:ea typeface="Calibri" panose="020F0502020204030204" pitchFamily="34" charset="0"/>
              </a:rPr>
              <a:t>T</a:t>
            </a:r>
            <a:r>
              <a:rPr lang="en-US" sz="6800" dirty="0">
                <a:effectLst/>
                <a:ea typeface="Calibri" panose="020F0502020204030204" pitchFamily="34" charset="0"/>
              </a:rPr>
              <a:t>wo keys are generated creating a mathematically linked pair of keys (one is private and public). </a:t>
            </a:r>
          </a:p>
          <a:p>
            <a:r>
              <a:rPr lang="en-US" sz="6800" dirty="0">
                <a:ea typeface="Calibri" panose="020F0502020204030204" pitchFamily="34" charset="0"/>
              </a:rPr>
              <a:t>C</a:t>
            </a:r>
            <a:r>
              <a:rPr lang="en-US" sz="6800" dirty="0">
                <a:effectLst/>
                <a:ea typeface="Calibri" panose="020F0502020204030204" pitchFamily="34" charset="0"/>
              </a:rPr>
              <a:t>onsist of a requirment that all partiers trust that the person who creates the signature image has kept the private key secret</a:t>
            </a:r>
            <a:r>
              <a:rPr lang="en-US" sz="6800" dirty="0">
                <a:effectLst/>
              </a:rPr>
              <a:t> </a:t>
            </a:r>
            <a:endParaRPr lang="en-US" sz="6800" dirty="0"/>
          </a:p>
          <a:p>
            <a:r>
              <a:rPr lang="en-US" sz="6800" dirty="0">
                <a:ea typeface="Calibri" panose="020F0502020204030204" pitchFamily="34" charset="0"/>
              </a:rPr>
              <a:t>I</a:t>
            </a:r>
            <a:r>
              <a:rPr lang="en-US" sz="6800" dirty="0">
                <a:effectLst/>
                <a:ea typeface="Calibri" panose="020F0502020204030204" pitchFamily="34" charset="0"/>
              </a:rPr>
              <a:t>f an unauthorized user has that “private” key it can result into fraudulent digital signatures in the name of the key holder.</a:t>
            </a:r>
            <a:r>
              <a:rPr lang="en-US" sz="6800" dirty="0">
                <a:effectLst/>
              </a:rPr>
              <a:t> </a:t>
            </a:r>
          </a:p>
          <a:p>
            <a:pPr marL="0" indent="0">
              <a:buNone/>
            </a:pPr>
            <a:endParaRPr lang="en-US" sz="13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9464B2-23B3-B5AB-20F7-F04EC20E2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70458" y="2401921"/>
            <a:ext cx="4106672" cy="188906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56BBDD0-E598-F959-C667-6DB36B77F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83804" y="4580846"/>
            <a:ext cx="3685227" cy="201766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39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E543-85F2-308C-EF5C-B078C824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045" y="808461"/>
            <a:ext cx="8445025" cy="1553887"/>
          </a:xfrm>
        </p:spPr>
        <p:txBody>
          <a:bodyPr anchor="b">
            <a:normAutofit fontScale="90000"/>
          </a:bodyPr>
          <a:lstStyle/>
          <a:p>
            <a:br>
              <a:rPr lang="en-US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Method 2: </a:t>
            </a:r>
            <a:r>
              <a:rPr lang="en-US" sz="42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Encrypted Secuirty Layers  </a:t>
            </a:r>
            <a:r>
              <a:rPr lang="en-US" sz="4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(Article: Secure your IoT Product: SSL/TLS, DTLS, SASL and DDS Explained by: Nadya Lukman</a:t>
            </a:r>
            <a:r>
              <a:rPr lang="en-US" sz="3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9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9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406" y="466613"/>
            <a:ext cx="3003459" cy="2675212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6D2CB3-CDD8-C52C-FF58-9A80D5E71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8" r="16243" b="-1"/>
          <a:stretch/>
        </p:blipFill>
        <p:spPr>
          <a:xfrm>
            <a:off x="562862" y="968273"/>
            <a:ext cx="2609562" cy="172441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014" y="3610394"/>
            <a:ext cx="2999031" cy="2674644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22F65-9AFD-442B-8F0E-AAA61F9E9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6482" y="2065135"/>
            <a:ext cx="3003459" cy="2675212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7D83DCD8-2655-1B44-9ACB-3D6C7CA5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85938" y="2817342"/>
            <a:ext cx="2694914" cy="1185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7E4F-2C54-A72A-CAE9-78E6286F4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47" y="1755180"/>
            <a:ext cx="4615791" cy="3710427"/>
          </a:xfrm>
        </p:spPr>
        <p:txBody>
          <a:bodyPr anchor="t">
            <a:noAutofit/>
          </a:bodyPr>
          <a:lstStyle/>
          <a:p>
            <a:r>
              <a:rPr lang="en-US" sz="1700" dirty="0">
                <a:ea typeface="Calibri" panose="020F0502020204030204" pitchFamily="34" charset="0"/>
              </a:rPr>
              <a:t>Includes </a:t>
            </a:r>
            <a:r>
              <a:rPr lang="en-US" sz="1700" dirty="0">
                <a:effectLst/>
                <a:ea typeface="Calibri" panose="020F0502020204030204" pitchFamily="34" charset="0"/>
              </a:rPr>
              <a:t>SSL and TLS</a:t>
            </a:r>
          </a:p>
          <a:p>
            <a:r>
              <a:rPr lang="en-US" sz="1700" dirty="0">
                <a:ea typeface="Calibri" panose="020F0502020204030204" pitchFamily="34" charset="0"/>
              </a:rPr>
              <a:t>Has </a:t>
            </a:r>
            <a:r>
              <a:rPr lang="en-US" sz="1700" dirty="0">
                <a:effectLst/>
                <a:ea typeface="Calibri" panose="020F0502020204030204" pitchFamily="34" charset="0"/>
              </a:rPr>
              <a:t>implementations in place for  encryption/secuirty protocols </a:t>
            </a:r>
          </a:p>
          <a:p>
            <a:r>
              <a:rPr lang="en-US" sz="1700" dirty="0">
                <a:effectLst/>
                <a:ea typeface="Calibri" panose="020F0502020204030204" pitchFamily="34" charset="0"/>
              </a:rPr>
              <a:t>To </a:t>
            </a:r>
            <a:r>
              <a:rPr lang="en-US" sz="1700" dirty="0" err="1">
                <a:effectLst/>
                <a:ea typeface="Calibri" panose="020F0502020204030204" pitchFamily="34" charset="0"/>
              </a:rPr>
              <a:t>acess</a:t>
            </a:r>
            <a:r>
              <a:rPr lang="en-US" sz="1700" dirty="0" err="1">
                <a:ea typeface="Calibri" panose="020F0502020204030204" pitchFamily="34" charset="0"/>
              </a:rPr>
              <a:t>s</a:t>
            </a:r>
            <a:r>
              <a:rPr lang="en-US" sz="1700">
                <a:ea typeface="Calibri" panose="020F0502020204030204" pitchFamily="34" charset="0"/>
              </a:rPr>
              <a:t> </a:t>
            </a:r>
            <a:r>
              <a:rPr lang="en-US" sz="1700">
                <a:effectLst/>
                <a:ea typeface="Calibri" panose="020F0502020204030204" pitchFamily="34" charset="0"/>
              </a:rPr>
              <a:t>data of a IoT device, the server with SSL and TLS secuirty will first send a cryptographic key to the identified partner</a:t>
            </a:r>
            <a:r>
              <a:rPr lang="en-US" sz="1700">
                <a:effectLst/>
              </a:rPr>
              <a:t> </a:t>
            </a:r>
            <a:endParaRPr lang="en-US" sz="1700"/>
          </a:p>
          <a:p>
            <a:r>
              <a:rPr lang="en-US" sz="1700">
                <a:effectLst/>
                <a:ea typeface="Calibri" panose="020F0502020204030204" pitchFamily="34" charset="0"/>
              </a:rPr>
              <a:t>The key is classified into three parts (session, public and private key)</a:t>
            </a:r>
            <a:r>
              <a:rPr lang="en-US" sz="1700">
                <a:effectLst/>
              </a:rPr>
              <a:t> </a:t>
            </a:r>
            <a:endParaRPr lang="en-US" sz="1700"/>
          </a:p>
          <a:p>
            <a:r>
              <a:rPr lang="en-US" sz="1700">
                <a:effectLst/>
                <a:ea typeface="Calibri" panose="020F0502020204030204" pitchFamily="34" charset="0"/>
              </a:rPr>
              <a:t>SSL/TSL consist of 2 types of encryption (asymmetric and symmetric)  </a:t>
            </a:r>
            <a:endParaRPr lang="en-US" sz="1700" b="1">
              <a:effectLst/>
              <a:ea typeface="Calibri" panose="020F0502020204030204" pitchFamily="34" charset="0"/>
            </a:endParaRPr>
          </a:p>
          <a:p>
            <a:r>
              <a:rPr lang="en-US" sz="1700">
                <a:effectLst/>
                <a:ea typeface="Calibri" panose="020F0502020204030204" pitchFamily="34" charset="0"/>
              </a:rPr>
              <a:t>SSL/TSL is the MQTT protocol (MQ Telemetry Transport), which a protocol for IoT messaging and data.</a:t>
            </a:r>
            <a:r>
              <a:rPr lang="en-US" sz="1700">
                <a:effectLst/>
              </a:rPr>
              <a:t> </a:t>
            </a:r>
          </a:p>
          <a:p>
            <a:r>
              <a:rPr lang="en-US" sz="1700">
                <a:effectLst/>
                <a:ea typeface="Calibri" panose="020F0502020204030204" pitchFamily="34" charset="0"/>
              </a:rPr>
              <a:t>Consists of bidirectional data transfer, provides your device </a:t>
            </a:r>
            <a:r>
              <a:rPr lang="en-US" sz="1700">
                <a:ea typeface="Calibri" panose="020F0502020204030204" pitchFamily="34" charset="0"/>
              </a:rPr>
              <a:t>with </a:t>
            </a:r>
            <a:r>
              <a:rPr lang="en-US" sz="1700">
                <a:effectLst/>
                <a:ea typeface="Calibri" panose="020F0502020204030204" pitchFamily="34" charset="0"/>
              </a:rPr>
              <a:t>added secuirty and identifiys clients</a:t>
            </a:r>
          </a:p>
          <a:p>
            <a:r>
              <a:rPr lang="en-US" sz="1700">
                <a:effectLst/>
                <a:ea typeface="Calibri" panose="020F0502020204030204" pitchFamily="34" charset="0"/>
              </a:rPr>
              <a:t>DDS protocol provides data tagging for data tracking</a:t>
            </a:r>
            <a:endParaRPr lang="en-US" sz="170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65B93A-F288-4460-64FA-A80222F010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1120" r="-1" b="5604"/>
          <a:stretch/>
        </p:blipFill>
        <p:spPr>
          <a:xfrm>
            <a:off x="738253" y="3866262"/>
            <a:ext cx="2169188" cy="221539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2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366FE-27F6-1479-005D-9E4C69E12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612" y="39831"/>
            <a:ext cx="6330161" cy="2344840"/>
          </a:xfrm>
        </p:spPr>
        <p:txBody>
          <a:bodyPr anchor="b">
            <a:normAutofit fontScale="90000"/>
          </a:bodyPr>
          <a:lstStyle/>
          <a:p>
            <a:r>
              <a:rPr lang="en-US" sz="3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Method 3: </a:t>
            </a:r>
            <a:r>
              <a:rPr lang="en-US" sz="3800" u="sng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Public Key Infrastructure (PKI) </a:t>
            </a:r>
            <a:r>
              <a:rPr lang="en-US" sz="3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(Article: What is PKI and How Dows it Work? By: KEYFACTOR)</a:t>
            </a:r>
            <a:br>
              <a:rPr lang="en-US" sz="2600" b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6DF6535-4D0C-D8B1-D196-00853EE2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023" y="816972"/>
            <a:ext cx="3725310" cy="2171667"/>
          </a:xfrm>
          <a:prstGeom prst="rect">
            <a:avLst/>
          </a:prstGeom>
        </p:spPr>
      </p:pic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816972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109982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47099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9551AC-09D4-E28D-2C1A-8A824BDB0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2546" y="4108621"/>
            <a:ext cx="3618770" cy="1519882"/>
          </a:xfrm>
          <a:prstGeom prst="rect">
            <a:avLst/>
          </a:prstGeom>
        </p:spPr>
      </p:pic>
      <p:pic>
        <p:nvPicPr>
          <p:cNvPr id="8" name="Picture 7" descr="Diagram, shape, polygon&#10;&#10;Description automatically generated">
            <a:extLst>
              <a:ext uri="{FF2B5EF4-FFF2-40B4-BE49-F238E27FC236}">
                <a16:creationId xmlns:a16="http://schemas.microsoft.com/office/drawing/2014/main" id="{EBA0349A-CC3A-79D0-C4CB-00308F989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55453" y="2169962"/>
            <a:ext cx="3331604" cy="2698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20D7-86F5-08E4-93B1-8DBBEFFE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128" y="2222060"/>
            <a:ext cx="4031849" cy="2809114"/>
          </a:xfrm>
        </p:spPr>
        <p:txBody>
          <a:bodyPr anchor="t">
            <a:noAutofit/>
          </a:bodyPr>
          <a:lstStyle/>
          <a:p>
            <a:r>
              <a:rPr lang="en-US" sz="1700">
                <a:ea typeface="Calibri" panose="020F0502020204030204" pitchFamily="34" charset="0"/>
              </a:rPr>
              <a:t>Issues </a:t>
            </a:r>
            <a:r>
              <a:rPr lang="en-US" sz="1700">
                <a:effectLst/>
                <a:ea typeface="Calibri" panose="020F0502020204030204" pitchFamily="34" charset="0"/>
              </a:rPr>
              <a:t>digital certificates that protect sensitive data</a:t>
            </a:r>
          </a:p>
          <a:p>
            <a:r>
              <a:rPr lang="en-US" sz="1700">
                <a:ea typeface="Calibri" panose="020F0502020204030204" pitchFamily="34" charset="0"/>
              </a:rPr>
              <a:t>A</a:t>
            </a:r>
            <a:r>
              <a:rPr lang="en-US" sz="1700">
                <a:effectLst/>
                <a:ea typeface="Calibri" panose="020F0502020204030204" pitchFamily="34" charset="0"/>
              </a:rPr>
              <a:t>ssigns identities to keys so that recipients can verify the owners accurately</a:t>
            </a:r>
            <a:endParaRPr lang="en-US" sz="1700"/>
          </a:p>
          <a:p>
            <a:r>
              <a:rPr lang="en-US" sz="1700">
                <a:ea typeface="Calibri" panose="020F0502020204030204" pitchFamily="34" charset="0"/>
              </a:rPr>
              <a:t>A</a:t>
            </a:r>
            <a:r>
              <a:rPr lang="en-US" sz="1700">
                <a:effectLst/>
                <a:ea typeface="Calibri" panose="020F0502020204030204" pitchFamily="34" charset="0"/>
              </a:rPr>
              <a:t>llows you to encrypt or sign data (can be used to secure your data or identify a user</a:t>
            </a:r>
            <a:r>
              <a:rPr lang="en-US" sz="1700">
                <a:ea typeface="Calibri" panose="020F0502020204030204" pitchFamily="34" charset="0"/>
              </a:rPr>
              <a:t>)</a:t>
            </a:r>
            <a:endParaRPr lang="en-US" sz="1700">
              <a:effectLst/>
            </a:endParaRPr>
          </a:p>
          <a:p>
            <a:r>
              <a:rPr lang="en-US" sz="1700">
                <a:effectLst/>
                <a:ea typeface="Calibri" panose="020F0502020204030204" pitchFamily="34" charset="0"/>
              </a:rPr>
              <a:t>It protects and authenticate data between servers, devices and users.</a:t>
            </a:r>
            <a:r>
              <a:rPr lang="en-US" sz="1700">
                <a:effectLst/>
              </a:rPr>
              <a:t> </a:t>
            </a:r>
            <a:endParaRPr lang="en-US" sz="1700"/>
          </a:p>
          <a:p>
            <a:r>
              <a:rPr lang="en-US" sz="1700">
                <a:effectLst/>
                <a:ea typeface="Calibri" panose="020F0502020204030204" pitchFamily="34" charset="0"/>
              </a:rPr>
              <a:t>Includes Certificate and Registration Authority, Certificate Database, and Certificate Policy. 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14975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5EB0F-8624-6E02-1154-1D1BB5EF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619" y="-360725"/>
            <a:ext cx="5884342" cy="2344840"/>
          </a:xfrm>
        </p:spPr>
        <p:txBody>
          <a:bodyPr anchor="b">
            <a:normAutofit/>
          </a:bodyPr>
          <a:lstStyle/>
          <a:p>
            <a:r>
              <a:rPr lang="en-US" sz="3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 4: </a:t>
            </a:r>
            <a:r>
              <a:rPr lang="en-US" sz="3600" u="sng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Secured Cloud Platform</a:t>
            </a:r>
            <a:r>
              <a:rPr lang="en-US" sz="3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(Article: What is cloud secuirty? By: BOX)</a:t>
            </a:r>
            <a:br>
              <a:rPr lang="en-US" sz="2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6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C4D78A-1548-E379-9CF1-06A102B18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1996" y="635384"/>
            <a:ext cx="3963337" cy="2382518"/>
          </a:xfrm>
          <a:prstGeom prst="rect">
            <a:avLst/>
          </a:prstGeom>
        </p:spPr>
      </p:pic>
      <p:sp>
        <p:nvSpPr>
          <p:cNvPr id="4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816972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109982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47099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isco Security Cloud Designed to be Industry's Most Open Platform -  StorageReview.com">
            <a:extLst>
              <a:ext uri="{FF2B5EF4-FFF2-40B4-BE49-F238E27FC236}">
                <a16:creationId xmlns:a16="http://schemas.microsoft.com/office/drawing/2014/main" id="{2C9265F8-9EF3-376E-013A-E8276987D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923" y="4514078"/>
            <a:ext cx="4207929" cy="1862008"/>
          </a:xfrm>
          <a:prstGeom prst="rect">
            <a:avLst/>
          </a:prstGeom>
          <a:noFill/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07C7400E-518C-04EA-115B-4A445050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026" y="1470997"/>
            <a:ext cx="3161173" cy="31611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6A03-956E-942C-932E-CB1BA784A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199" y="2741441"/>
            <a:ext cx="4233986" cy="316117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100">
                <a:ea typeface="Calibri" panose="020F0502020204030204" pitchFamily="34" charset="0"/>
              </a:rPr>
              <a:t>C</a:t>
            </a:r>
            <a:r>
              <a:rPr lang="en-US" sz="2100">
                <a:effectLst/>
                <a:ea typeface="Calibri" panose="020F0502020204030204" pitchFamily="34" charset="0"/>
              </a:rPr>
              <a:t>onsists of improving data accessibility </a:t>
            </a:r>
          </a:p>
          <a:p>
            <a:r>
              <a:rPr lang="en-US" sz="2100">
                <a:ea typeface="Calibri" panose="020F0502020204030204" pitchFamily="34" charset="0"/>
              </a:rPr>
              <a:t>I</a:t>
            </a:r>
            <a:r>
              <a:rPr lang="en-US" sz="2100">
                <a:effectLst/>
                <a:ea typeface="Calibri" panose="020F0502020204030204" pitchFamily="34" charset="0"/>
              </a:rPr>
              <a:t>ncludes user and device authentication, data resource access control and data privacy protection</a:t>
            </a:r>
            <a:endParaRPr lang="en-US" sz="2100"/>
          </a:p>
          <a:p>
            <a:r>
              <a:rPr lang="en-US" sz="2100">
                <a:ea typeface="Calibri" panose="020F0502020204030204" pitchFamily="34" charset="0"/>
              </a:rPr>
              <a:t>C</a:t>
            </a:r>
            <a:r>
              <a:rPr lang="en-US" sz="2100">
                <a:effectLst/>
                <a:ea typeface="Calibri" panose="020F0502020204030204" pitchFamily="34" charset="0"/>
              </a:rPr>
              <a:t>an protect your IoT device’s data from Distributed Denial of Serves (DDoS) attacks, and unauthorized access and use. </a:t>
            </a:r>
          </a:p>
          <a:p>
            <a:r>
              <a:rPr lang="en-US" sz="2100">
                <a:ea typeface="Calibri" panose="020F0502020204030204" pitchFamily="34" charset="0"/>
              </a:rPr>
              <a:t>There are t</a:t>
            </a:r>
            <a:r>
              <a:rPr lang="en-US" sz="2100">
                <a:effectLst/>
                <a:ea typeface="Calibri" panose="020F0502020204030204" pitchFamily="34" charset="0"/>
              </a:rPr>
              <a:t>hree types of cloud platforms you can chose from (Public Clouds, Private Clouds, and Hybrid Clouds</a:t>
            </a:r>
            <a:r>
              <a:rPr lang="en-US" sz="2100">
                <a:ea typeface="Calibri" panose="020F0502020204030204" pitchFamily="34" charset="0"/>
              </a:rPr>
              <a:t>)</a:t>
            </a:r>
            <a:endParaRPr lang="en-US" sz="21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2700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22503-BBA9-7E65-04F2-E8F3D466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612" y="-35757"/>
            <a:ext cx="6475705" cy="2344840"/>
          </a:xfrm>
        </p:spPr>
        <p:txBody>
          <a:bodyPr anchor="b">
            <a:normAutofit/>
          </a:bodyPr>
          <a:lstStyle/>
          <a:p>
            <a:r>
              <a:rPr lang="en-US" sz="3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Method 5: </a:t>
            </a:r>
            <a:r>
              <a:rPr lang="en-US" sz="3800" u="sng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KAA IoT Software </a:t>
            </a:r>
            <a:br>
              <a:rPr lang="en-US" sz="38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AD7ABE-BBBF-48E6-1724-85159AE941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" r="-1620" b="2"/>
          <a:stretch/>
        </p:blipFill>
        <p:spPr>
          <a:xfrm>
            <a:off x="-21145" y="-735"/>
            <a:ext cx="4545202" cy="2494645"/>
          </a:xfrm>
          <a:prstGeom prst="rect">
            <a:avLst/>
          </a:prstGeom>
        </p:spPr>
      </p:pic>
      <p:sp>
        <p:nvSpPr>
          <p:cNvPr id="7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82" y="422053"/>
            <a:ext cx="171514" cy="171514"/>
          </a:xfrm>
          <a:custGeom>
            <a:avLst/>
            <a:gdLst>
              <a:gd name="connsiteX0" fmla="*/ 159873 w 171514"/>
              <a:gd name="connsiteY0" fmla="*/ 74116 h 171514"/>
              <a:gd name="connsiteX1" fmla="*/ 97398 w 171514"/>
              <a:gd name="connsiteY1" fmla="*/ 74116 h 171514"/>
              <a:gd name="connsiteX2" fmla="*/ 97398 w 171514"/>
              <a:gd name="connsiteY2" fmla="*/ 11641 h 171514"/>
              <a:gd name="connsiteX3" fmla="*/ 85757 w 171514"/>
              <a:gd name="connsiteY3" fmla="*/ 0 h 171514"/>
              <a:gd name="connsiteX4" fmla="*/ 74116 w 171514"/>
              <a:gd name="connsiteY4" fmla="*/ 11641 h 171514"/>
              <a:gd name="connsiteX5" fmla="*/ 74116 w 171514"/>
              <a:gd name="connsiteY5" fmla="*/ 74116 h 171514"/>
              <a:gd name="connsiteX6" fmla="*/ 11641 w 171514"/>
              <a:gd name="connsiteY6" fmla="*/ 74116 h 171514"/>
              <a:gd name="connsiteX7" fmla="*/ 0 w 171514"/>
              <a:gd name="connsiteY7" fmla="*/ 85757 h 171514"/>
              <a:gd name="connsiteX8" fmla="*/ 11641 w 171514"/>
              <a:gd name="connsiteY8" fmla="*/ 97398 h 171514"/>
              <a:gd name="connsiteX9" fmla="*/ 74116 w 171514"/>
              <a:gd name="connsiteY9" fmla="*/ 97398 h 171514"/>
              <a:gd name="connsiteX10" fmla="*/ 74116 w 171514"/>
              <a:gd name="connsiteY10" fmla="*/ 159873 h 171514"/>
              <a:gd name="connsiteX11" fmla="*/ 85757 w 171514"/>
              <a:gd name="connsiteY11" fmla="*/ 171514 h 171514"/>
              <a:gd name="connsiteX12" fmla="*/ 97398 w 171514"/>
              <a:gd name="connsiteY12" fmla="*/ 159873 h 171514"/>
              <a:gd name="connsiteX13" fmla="*/ 97398 w 171514"/>
              <a:gd name="connsiteY13" fmla="*/ 97398 h 171514"/>
              <a:gd name="connsiteX14" fmla="*/ 159873 w 171514"/>
              <a:gd name="connsiteY14" fmla="*/ 97398 h 171514"/>
              <a:gd name="connsiteX15" fmla="*/ 171514 w 171514"/>
              <a:gd name="connsiteY15" fmla="*/ 85757 h 171514"/>
              <a:gd name="connsiteX16" fmla="*/ 159873 w 171514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763" y="70490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637" y="1076078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4EA48CB-A277-8640-C1C2-9D95859AE3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733"/>
            <a:ext cx="4458214" cy="20513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DC2478-DB81-95E3-92BA-26AD8AC78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" t="1" r="-375" b="5"/>
          <a:stretch/>
        </p:blipFill>
        <p:spPr>
          <a:xfrm>
            <a:off x="-21145" y="2511364"/>
            <a:ext cx="4479362" cy="249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536CD0-8051-10D8-DCBA-FEB157D0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57" y="2729407"/>
            <a:ext cx="3526972" cy="2125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0275-95B2-2982-0D01-CB701A615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869" y="2309083"/>
            <a:ext cx="4075131" cy="2809114"/>
          </a:xfrm>
        </p:spPr>
        <p:txBody>
          <a:bodyPr anchor="t">
            <a:noAutofit/>
          </a:bodyPr>
          <a:lstStyle/>
          <a:p>
            <a:r>
              <a:rPr lang="en-US" sz="1600" dirty="0">
                <a:effectLst/>
                <a:ea typeface="Calibri" panose="020F0502020204030204" pitchFamily="34" charset="0"/>
              </a:rPr>
              <a:t>An open-source free software</a:t>
            </a:r>
          </a:p>
          <a:p>
            <a:r>
              <a:rPr lang="en-US" sz="1600" dirty="0">
                <a:ea typeface="Calibri" panose="020F0502020204030204" pitchFamily="34" charset="0"/>
              </a:rPr>
              <a:t>A</a:t>
            </a:r>
            <a:r>
              <a:rPr lang="en-US" sz="1600" dirty="0">
                <a:effectLst/>
                <a:ea typeface="Calibri" panose="020F0502020204030204" pitchFamily="34" charset="0"/>
              </a:rPr>
              <a:t> PaaS (Platform-as-a-service) </a:t>
            </a:r>
          </a:p>
          <a:p>
            <a:r>
              <a:rPr lang="en-US" sz="1600" dirty="0">
                <a:effectLst/>
                <a:ea typeface="Calibri" panose="020F0502020204030204" pitchFamily="34" charset="0"/>
              </a:rPr>
              <a:t>Used for device management, data collection/monitoring, analytics and visualization, remote control, and software updates</a:t>
            </a:r>
            <a:r>
              <a:rPr lang="en-US" sz="1600" dirty="0">
                <a:effectLst/>
              </a:rPr>
              <a:t> </a:t>
            </a:r>
          </a:p>
          <a:p>
            <a:r>
              <a:rPr lang="en-US" sz="1600" dirty="0">
                <a:ea typeface="Calibri" panose="020F0502020204030204" pitchFamily="34" charset="0"/>
              </a:rPr>
              <a:t>A</a:t>
            </a:r>
            <a:r>
              <a:rPr lang="en-US" sz="1600" dirty="0">
                <a:effectLst/>
                <a:ea typeface="Calibri" panose="020F0502020204030204" pitchFamily="34" charset="0"/>
              </a:rPr>
              <a:t>dd your IoT devices to the cloud and mangae their status and activity. </a:t>
            </a:r>
            <a:endParaRPr lang="en-US" sz="1600" dirty="0">
              <a:ea typeface="Calibri" panose="020F0502020204030204" pitchFamily="34" charset="0"/>
            </a:endParaRPr>
          </a:p>
          <a:p>
            <a:r>
              <a:rPr lang="en-US" sz="1600" dirty="0">
                <a:effectLst/>
                <a:ea typeface="Calibri" panose="020F0502020204030204" pitchFamily="34" charset="0"/>
              </a:rPr>
              <a:t>Can implement real time bidirectional data exchanges with the server for security</a:t>
            </a:r>
            <a:r>
              <a:rPr lang="en-US" sz="1600" dirty="0">
                <a:effectLst/>
              </a:rPr>
              <a:t> </a:t>
            </a:r>
          </a:p>
          <a:p>
            <a:r>
              <a:rPr lang="en-US" sz="1600" dirty="0">
                <a:effectLst/>
                <a:ea typeface="Calibri" panose="020F0502020204030204" pitchFamily="34" charset="0"/>
              </a:rPr>
              <a:t>Its data collection consist of collecting your data on a larger scale/configure data processing pipelines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8F9A65-64BF-942B-E87B-600C5EE80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751" y="0"/>
            <a:ext cx="3370249" cy="11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1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ECE9A-2B47-359F-C9AD-9ACAF636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57" y="562118"/>
            <a:ext cx="4960921" cy="2413971"/>
          </a:xfrm>
        </p:spPr>
        <p:txBody>
          <a:bodyPr anchor="b">
            <a:normAutofit/>
          </a:bodyPr>
          <a:lstStyle/>
          <a:p>
            <a:r>
              <a:rPr lang="en-US" sz="4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Method 6: </a:t>
            </a:r>
            <a:r>
              <a:rPr lang="en-US" sz="42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Mainflux IoT Gateway and Device Management </a:t>
            </a:r>
            <a:br>
              <a:rPr lang="en-US" sz="42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122" y="0"/>
            <a:ext cx="0" cy="684912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6B4513-6BA1-708A-C977-93A71C715E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0962"/>
            <a:ext cx="3289004" cy="1850065"/>
          </a:xfrm>
          <a:prstGeom prst="rect">
            <a:avLst/>
          </a:prstGeom>
        </p:spPr>
      </p:pic>
      <p:sp>
        <p:nvSpPr>
          <p:cNvPr id="5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8281" y="165820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9394" y="179182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427A59EC-573F-5890-0873-59B4A2396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" y="1606010"/>
            <a:ext cx="3289004" cy="1767839"/>
          </a:xfrm>
          <a:prstGeom prst="rect">
            <a:avLst/>
          </a:prstGeom>
        </p:spPr>
      </p:pic>
      <p:sp>
        <p:nvSpPr>
          <p:cNvPr id="5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531" y="23820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6FB382-4D04-46C8-6950-4341AE72F4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3559"/>
            <a:ext cx="3296377" cy="177180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1688CC2-B7D4-F962-6991-68CB03B674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" y="5077320"/>
            <a:ext cx="3391009" cy="17718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2460-9C5A-FCAB-091F-9D1604F4C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3314" y="2865513"/>
            <a:ext cx="7915064" cy="2924217"/>
          </a:xfrm>
        </p:spPr>
        <p:txBody>
          <a:bodyPr anchor="t">
            <a:norm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</a:rPr>
              <a:t>Is an open-source free software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Helps secure IoT devices and its data</a:t>
            </a:r>
            <a:r>
              <a:rPr lang="en-US" sz="1800" dirty="0">
                <a:effectLst/>
              </a:rPr>
              <a:t> </a:t>
            </a:r>
            <a:endParaRPr lang="en-US" sz="1800" dirty="0"/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Acts as software instructors/middleware</a:t>
            </a: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 Provides Device Management, Data Aggregation and Data Management, Connectivity and Message Routing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Is founded by Linux and is compatible with Linux</a:t>
            </a:r>
            <a:r>
              <a:rPr lang="en-US" sz="1800" dirty="0">
                <a:ea typeface="Calibri" panose="020F0502020204030204" pitchFamily="34" charset="0"/>
              </a:rPr>
              <a:t>, and etc.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5654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1389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Gill Sans Nova</vt:lpstr>
      <vt:lpstr>Times New Roman</vt:lpstr>
      <vt:lpstr>Univers</vt:lpstr>
      <vt:lpstr>GradientVTI</vt:lpstr>
      <vt:lpstr>Securing IoT Devices Utilizing Machine Learning Approach</vt:lpstr>
      <vt:lpstr>Introduction </vt:lpstr>
      <vt:lpstr>Methodologies: Securing IoT devices </vt:lpstr>
      <vt:lpstr>Method 1: Digital Signature Algorithm (Article: Digital Signature by Alexander S. Gillis)</vt:lpstr>
      <vt:lpstr> Method 2: Encrypted Secuirty Layers  (Article: Secure your IoT Product: SSL/TLS, DTLS, SASL and DDS Explained by: Nadya Lukman) </vt:lpstr>
      <vt:lpstr>Method 3: Public Key Infrastructure (PKI) (Article: What is PKI and How Dows it Work? By: KEYFACTOR) </vt:lpstr>
      <vt:lpstr>Method 4: Secured Cloud Platform (Article: What is cloud secuirty? By: BOX) </vt:lpstr>
      <vt:lpstr>Method 5: KAA IoT Software  </vt:lpstr>
      <vt:lpstr>Method 6: Mainflux IoT Gateway and Device Management  </vt:lpstr>
      <vt:lpstr>Method 7: ThingSpeak for IoT Projects</vt:lpstr>
      <vt:lpstr>Method 8: ThingsBoard Cloud</vt:lpstr>
      <vt:lpstr>Summary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Jasmine Roberts</dc:creator>
  <cp:lastModifiedBy>Jasmine Roberts</cp:lastModifiedBy>
  <cp:revision>2</cp:revision>
  <dcterms:created xsi:type="dcterms:W3CDTF">2023-03-16T00:57:16Z</dcterms:created>
  <dcterms:modified xsi:type="dcterms:W3CDTF">2025-03-26T23:20:25Z</dcterms:modified>
</cp:coreProperties>
</file>